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258" r:id="rId2"/>
    <p:sldId id="264" r:id="rId3"/>
    <p:sldId id="269" r:id="rId4"/>
    <p:sldId id="302" r:id="rId5"/>
    <p:sldId id="303" r:id="rId6"/>
    <p:sldId id="305" r:id="rId7"/>
    <p:sldId id="306" r:id="rId8"/>
    <p:sldId id="307" r:id="rId9"/>
    <p:sldId id="300" r:id="rId10"/>
    <p:sldId id="256" r:id="rId11"/>
    <p:sldId id="289" r:id="rId12"/>
    <p:sldId id="260" r:id="rId13"/>
    <p:sldId id="312" r:id="rId14"/>
    <p:sldId id="285" r:id="rId15"/>
    <p:sldId id="290" r:id="rId16"/>
    <p:sldId id="286" r:id="rId17"/>
    <p:sldId id="311" r:id="rId18"/>
    <p:sldId id="287" r:id="rId19"/>
    <p:sldId id="288" r:id="rId20"/>
    <p:sldId id="310" r:id="rId21"/>
    <p:sldId id="308" r:id="rId22"/>
    <p:sldId id="309" r:id="rId23"/>
    <p:sldId id="299" r:id="rId24"/>
    <p:sldId id="319" r:id="rId25"/>
    <p:sldId id="304" r:id="rId26"/>
    <p:sldId id="280" r:id="rId27"/>
    <p:sldId id="279" r:id="rId28"/>
    <p:sldId id="320" r:id="rId29"/>
    <p:sldId id="321" r:id="rId30"/>
    <p:sldId id="328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  <p:sldId id="337" r:id="rId60"/>
    <p:sldId id="338" r:id="rId61"/>
    <p:sldId id="339" r:id="rId62"/>
    <p:sldId id="340" r:id="rId63"/>
    <p:sldId id="341" r:id="rId64"/>
    <p:sldId id="344" r:id="rId65"/>
    <p:sldId id="343" r:id="rId66"/>
    <p:sldId id="342" r:id="rId67"/>
    <p:sldId id="345" r:id="rId68"/>
    <p:sldId id="354" r:id="rId69"/>
    <p:sldId id="348" r:id="rId70"/>
    <p:sldId id="349" r:id="rId71"/>
    <p:sldId id="346" r:id="rId72"/>
    <p:sldId id="347" r:id="rId73"/>
    <p:sldId id="350" r:id="rId74"/>
    <p:sldId id="353" r:id="rId75"/>
    <p:sldId id="352" r:id="rId76"/>
    <p:sldId id="355" r:id="rId77"/>
    <p:sldId id="362" r:id="rId78"/>
    <p:sldId id="367" r:id="rId79"/>
    <p:sldId id="368" r:id="rId80"/>
    <p:sldId id="363" r:id="rId81"/>
    <p:sldId id="364" r:id="rId82"/>
    <p:sldId id="365" r:id="rId83"/>
    <p:sldId id="366" r:id="rId84"/>
    <p:sldId id="369" r:id="rId85"/>
    <p:sldId id="370" r:id="rId86"/>
    <p:sldId id="371" r:id="rId87"/>
    <p:sldId id="372" r:id="rId88"/>
    <p:sldId id="375" r:id="rId89"/>
    <p:sldId id="374" r:id="rId90"/>
    <p:sldId id="373" r:id="rId91"/>
    <p:sldId id="376" r:id="rId92"/>
    <p:sldId id="377" r:id="rId93"/>
    <p:sldId id="379" r:id="rId94"/>
    <p:sldId id="378" r:id="rId95"/>
    <p:sldId id="380" r:id="rId96"/>
    <p:sldId id="381" r:id="rId97"/>
    <p:sldId id="384" r:id="rId98"/>
    <p:sldId id="382" r:id="rId99"/>
    <p:sldId id="386" r:id="rId100"/>
    <p:sldId id="385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FF0000"/>
    <a:srgbClr val="1F4E79"/>
    <a:srgbClr val="203864"/>
    <a:srgbClr val="0070C0"/>
    <a:srgbClr val="009B01"/>
    <a:srgbClr val="00008C"/>
    <a:srgbClr val="6D6D2B"/>
    <a:srgbClr val="9E9E0C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66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60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09/05/2025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708-9538-614F-4BBA-1310CDA4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5AEC-0AA2-1353-5F66-B60CA7791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F20C8-A695-C3A0-8226-30E0828B7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C673-1C7B-25E4-6BE9-C3954145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2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EF39-8910-399B-3050-8D934DA0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4C50-1CB8-E631-A8E8-FBEE33B87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2117-9FC4-BA10-8543-1E7A281A9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900D-343B-F88F-67DB-2C8567979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09-05-2025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youtu.be/u8uHI6WLz6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iopscience.iop.org/book/mono/978-1-6817-4073-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hep-ex/9912051v1" TargetMode="External"/><Relationship Id="rId4" Type="http://schemas.openxmlformats.org/officeDocument/2006/relationships/image" Target="../media/image10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hep-ex/9912051v1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3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5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70.png"/><Relationship Id="rId7" Type="http://schemas.openxmlformats.org/officeDocument/2006/relationships/image" Target="../media/image157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Relationship Id="rId9" Type="http://schemas.openxmlformats.org/officeDocument/2006/relationships/image" Target="../media/image17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Theoretical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Interactions determined by the coupling constant (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‘asymptotic freedom’ i.e. ↓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 process ‘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≲ 1 GeV) is npQCD – hadronisation,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https://doi.org/10.1016/j.physletb.2015.09.063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F8D75-E35A-F0DF-4196-381E9625F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62DFF5-F493-0E37-BDB7-59C2807A4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E6C668-DCE9-CC9F-58BA-4E4F2C5F3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59396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Phenomenology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Production of qq̅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a virtual photon or Z boson via 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l-GR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∗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IN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gluons via (g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 or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2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radiation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uses LLA parton shower with (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</a:t>
            </a:r>
            <a:r>
              <a:rPr lang="en-US" sz="2000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branching_parton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Annihilation of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Expected total events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11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 at √s = 91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√s = 160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Z0 – Increased statistical samples by factor of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angle between particle i and j | 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n-jet rates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n–jet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section for n-jets /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tau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W and Z decays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http://dx.doi.org/10.1140/epjc/s10052-019-6904-3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(1989 - 2000)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 √s = 91 GeV for eē → Z0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LEP1.5 √s = 2 × 80.3 GeV for eē → WW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Timeline so far…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27 Sep 2024 – Meeting (Philip, Manjit,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Ritu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https://fr.wikipedia.org/wiki/Hadron#/media/Fichier:Qqhadrons.png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https://physics.stackexchange.com/questions/369092/understanding-the-parton-distribution-functions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a PDF?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factorisation scheme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how to separate the perturbative (short-distance/high-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contributions from the non-perturbative (long-distance/low-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order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DGLAP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https://gsalam.web.cern.ch/repository/talks/2015-SaoPaulo-lecture3.pdf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Edition#1 2016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Edition#2 2023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https://iopscience.iop.org/book/mono/978-0-7503-4737-2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Useful resources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https://youtu.be/u8uHI6WLz6c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What are they?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https://cms.cern/news/jets-cms-and-determination-their-energy-scale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https://en.wikipedia.org/wiki/Self-similar_process#/media/File:Wiener_process_animated.gif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History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Mean sphericity decreases with increasing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 peaks at low values as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increases</a:t>
            </a:r>
            <a:endParaRPr lang="en-US" sz="1600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Confirmed jets are formed due to 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cross-section ≈ exp(-b×p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with b=1.02 ± 0.09 GeV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events increases with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above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https://journals.aps.org/prl/pdf/10.1103/PhysRevLett.35.1609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https://en.wikipedia.org/wiki/File:CDF_Top_Event.jpg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 example,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Sterman–Weinberg jets : first jet algorithm (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hlinkClick r:id="rId2"/>
              </a:rPr>
              <a:t>PRL-1969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fraction of 2-jet events for a given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η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a cross-section insensitive to hadronisation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Cone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Clustering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Learning Pythia-ROOT workflows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UA5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 Repository </a:t>
            </a: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(20 November 2024)</a:t>
            </a:r>
            <a:endParaRPr lang="en-IN" sz="2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051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github.com/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phylmath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/HEP-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L3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one has used anti-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HEP introduction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Correcting data types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4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Parton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6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r>
              <a:rPr lang="en-US" sz="16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65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s'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1- what does repeated numbers mean X-&gt;X-&gt;X ?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 difference between having (X,X) or (X,0) daughters ?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(assumes homogenous beam substructure)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 toggle impacts high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Fitting </a:t>
            </a:r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with NB distributions – Tweaking PDF parameters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</a:t>
            </a:r>
            <a:r>
              <a:rPr lang="en-IN" sz="14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 x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collision products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3511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02784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28 products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jet structure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3671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7774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main301.cc – Setting physics switches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Replacing TXT with Ttree files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Solving NBD Fit issues – MINOS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Plotting event shapes –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https://doi.org/10.17182/hepdata.54900.v1/t47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Plotting transverse sphericity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Wait for ma’am’s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main143.cc – for Shalini ep collisions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Implement multi-threading in PYTHIA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up recurring meeting (Thursday 21:15 IST)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EF33-63C3-793F-A2BB-42296AE6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80DD22-FB11-1CDD-C0C1-07707394B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56E252-F898-5069-7A4A-2055D27A1A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27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Detector parameters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A6D6-E339-8C79-14F2-5AA7B74A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B4E888-F821-D62D-5045-111D065C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955696"/>
            <a:ext cx="3774750" cy="28546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F65FD57-8FBC-9A5B-62E8-23C3E0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– Summary of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B4CCD-3C43-7F27-D078-FCDAAF1C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" y="1018335"/>
            <a:ext cx="3646862" cy="279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43C4F-E878-C6E7-27CB-E6F6145B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7" y="3873024"/>
            <a:ext cx="3646861" cy="280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FD822-ED7B-CF3C-1534-677D56EC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25" y="3873024"/>
            <a:ext cx="3774750" cy="280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8798CA-68FD-BFD6-C900-9B214643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522" y="955696"/>
            <a:ext cx="3687950" cy="2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1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F77F-67EC-425E-A950-F447991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7CFCB-7737-E5DE-7AEC-AD3222F8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D1F6-BF1F-ABDE-A29A-E5F0520C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Tasks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error should be 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for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NJetsCh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from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LUND group if they have made any literature for 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Plots for event shapes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FCCee document for study directions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Await layout from ma’am</a:t>
            </a:r>
          </a:p>
        </p:txBody>
      </p:sp>
    </p:spTree>
    <p:extLst>
      <p:ext uri="{BB962C8B-B14F-4D97-AF65-F5344CB8AC3E}">
        <p14:creationId xmlns:p14="http://schemas.microsoft.com/office/powerpoint/2010/main" val="428160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F701-0C43-318D-6071-0FEC090A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2E2F6-FF02-DB14-733A-A26A0BAE93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299E797-F93C-66F5-6180-FFECA604065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8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CDA7F-E924-FC1E-B35B-37750F03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E3E56884-8BBC-E7D3-4364-F4DB4421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– Comparison with OPAL at 91.2 GeV and 161 GeV 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E07DB-5D2A-CE50-46C3-F0D60268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2" y="1675998"/>
            <a:ext cx="5673463" cy="434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1508F-C33F-DDC0-3E65-C513ACA0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363" y="955696"/>
            <a:ext cx="3757645" cy="2893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74F670-E201-6EE4-0239-C4F3D2C1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363" y="3855791"/>
            <a:ext cx="3757645" cy="2936157"/>
          </a:xfrm>
          <a:prstGeom prst="rect">
            <a:avLst/>
          </a:prstGeom>
        </p:spPr>
      </p:pic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D52D2B3C-081D-C24F-5323-A27314CC5092}"/>
              </a:ext>
            </a:extLst>
          </p:cNvPr>
          <p:cNvSpPr/>
          <p:nvPr/>
        </p:nvSpPr>
        <p:spPr>
          <a:xfrm>
            <a:off x="6852213" y="3227316"/>
            <a:ext cx="2150827" cy="1897450"/>
          </a:xfrm>
          <a:prstGeom prst="irregularSeal1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2W data from OPAL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28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85CD-35C4-CA80-9C43-CD570B61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1B8F4D-E645-AFEF-9B7E-BD91D9E5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25DB4-5AB3-7AE2-7CFD-AB0DC545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912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Nch curves with L3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with KNO scaling (x-axis = n/&lt;n&gt; and y-axis=p.&lt;n&gt;)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List out all possible processes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be a nice review paper </a:t>
            </a:r>
            <a:endParaRPr lang="en-US" sz="8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B1C2A-FD87-D1CD-B1EE-F55C9B3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799" y="3374544"/>
            <a:ext cx="4716287" cy="3201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68FDD-7108-03AA-3582-DDBCA37B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798" y="336076"/>
            <a:ext cx="4716287" cy="29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7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2988-366D-AD3C-796A-E6D64277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CB601A-DCE4-A6DD-3753-FE0FDB789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F1CD599-FA5E-C392-ACDE-B21822E258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13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6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02BCB-A1AD-629C-967F-B2CC7F8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D4C4A-01A7-E39A-D290-2F83F30B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619CD-0489-8805-1449-077D83A6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91.2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Verified MC results with Nch and Thrust distributions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500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physics process and hadronic event selection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process cross-sections in Tab1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in Fig1 w/wo top production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5F880A-587C-E4FC-CF62-BAC09877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4"/>
          <a:stretch/>
        </p:blipFill>
        <p:spPr>
          <a:xfrm>
            <a:off x="8245033" y="451412"/>
            <a:ext cx="3579797" cy="238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7E007-9E83-3C45-34C7-8AF4369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2"/>
          <a:stretch/>
        </p:blipFill>
        <p:spPr>
          <a:xfrm>
            <a:off x="8245033" y="3667102"/>
            <a:ext cx="3766053" cy="26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0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E47B0-84FE-4B59-A0E5-EA7289E53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6EC12-DC42-285D-9D73-0156235FBE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9E1B142-4E88-10C1-B25E-18001E4DF4C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03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7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1BDFD-3DD0-852D-E205-988B495AF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163B56-FE70-E6F1-AB74-3A30A8739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5CB581-0341-DD42-D393-D011B17A9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82" y="1171996"/>
            <a:ext cx="3084214" cy="48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84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F72B3-6B9C-6B14-3D18-2350F0C4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E2E74C-5B77-EC4E-9E2D-406F0DB2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First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B94F8-AF56-E6C6-C1E7-224F17A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Leptonic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uuˉ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(W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||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𝜈ˉ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 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(W/Z)H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νˉ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H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38A8C5B-8CA4-B326-BBA2-30DE1B288E7A}"/>
              </a:ext>
            </a:extLst>
          </p:cNvPr>
          <p:cNvCxnSpPr>
            <a:cxnSpLocks/>
          </p:cNvCxnSpPr>
          <p:nvPr/>
        </p:nvCxnSpPr>
        <p:spPr>
          <a:xfrm>
            <a:off x="8936628" y="422476"/>
            <a:ext cx="0" cy="1449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FA5EE37-D740-1F26-8351-BFD03CBACEC2}"/>
              </a:ext>
            </a:extLst>
          </p:cNvPr>
          <p:cNvSpPr/>
          <p:nvPr/>
        </p:nvSpPr>
        <p:spPr>
          <a:xfrm>
            <a:off x="8704879" y="1052529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DB1CA0-84FB-59BF-CD1B-38EF8C1B5260}"/>
              </a:ext>
            </a:extLst>
          </p:cNvPr>
          <p:cNvCxnSpPr>
            <a:cxnSpLocks/>
          </p:cNvCxnSpPr>
          <p:nvPr/>
        </p:nvCxnSpPr>
        <p:spPr>
          <a:xfrm flipV="1">
            <a:off x="8936628" y="1872204"/>
            <a:ext cx="0" cy="13305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69FC07A-91CC-D700-271A-AF38865DAC17}"/>
              </a:ext>
            </a:extLst>
          </p:cNvPr>
          <p:cNvSpPr/>
          <p:nvPr/>
        </p:nvSpPr>
        <p:spPr>
          <a:xfrm>
            <a:off x="8707082" y="2239701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59D1F9-DEFE-93ED-9B8F-54938278351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9135071" y="1267625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191C6F-ACDC-AD94-9B98-454D74C355A7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9137274" y="187220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1445FE-66C6-2CCD-651F-67ABAB2B3588}"/>
              </a:ext>
            </a:extLst>
          </p:cNvPr>
          <p:cNvCxnSpPr/>
          <p:nvPr/>
        </p:nvCxnSpPr>
        <p:spPr>
          <a:xfrm>
            <a:off x="10551290" y="1850218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AB3158-D7CF-E65A-0F87-21016F199721}"/>
              </a:ext>
            </a:extLst>
          </p:cNvPr>
          <p:cNvCxnSpPr>
            <a:cxnSpLocks/>
          </p:cNvCxnSpPr>
          <p:nvPr/>
        </p:nvCxnSpPr>
        <p:spPr>
          <a:xfrm flipV="1">
            <a:off x="10551290" y="1273149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967620-C03D-6E28-4551-D91792FF7B02}"/>
              </a:ext>
            </a:extLst>
          </p:cNvPr>
          <p:cNvSpPr/>
          <p:nvPr/>
        </p:nvSpPr>
        <p:spPr>
          <a:xfrm>
            <a:off x="9758623" y="1805135"/>
            <a:ext cx="792866" cy="127316"/>
          </a:xfrm>
          <a:custGeom>
            <a:avLst/>
            <a:gdLst>
              <a:gd name="connsiteX0" fmla="*/ 0 w 1527859"/>
              <a:gd name="connsiteY0" fmla="*/ 202559 h 349247"/>
              <a:gd name="connsiteX1" fmla="*/ 214132 w 1527859"/>
              <a:gd name="connsiteY1" fmla="*/ 11577 h 349247"/>
              <a:gd name="connsiteX2" fmla="*/ 376178 w 1527859"/>
              <a:gd name="connsiteY2" fmla="*/ 347243 h 349247"/>
              <a:gd name="connsiteX3" fmla="*/ 601884 w 1527859"/>
              <a:gd name="connsiteY3" fmla="*/ 2 h 349247"/>
              <a:gd name="connsiteX4" fmla="*/ 792866 w 1527859"/>
              <a:gd name="connsiteY4" fmla="*/ 341456 h 349247"/>
              <a:gd name="connsiteX5" fmla="*/ 995423 w 1527859"/>
              <a:gd name="connsiteY5" fmla="*/ 11577 h 349247"/>
              <a:gd name="connsiteX6" fmla="*/ 1209555 w 1527859"/>
              <a:gd name="connsiteY6" fmla="*/ 347243 h 349247"/>
              <a:gd name="connsiteX7" fmla="*/ 1383175 w 1527859"/>
              <a:gd name="connsiteY7" fmla="*/ 150473 h 349247"/>
              <a:gd name="connsiteX8" fmla="*/ 1527859 w 1527859"/>
              <a:gd name="connsiteY8" fmla="*/ 133111 h 3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859" h="349247">
                <a:moveTo>
                  <a:pt x="0" y="202559"/>
                </a:moveTo>
                <a:cubicBezTo>
                  <a:pt x="75718" y="95011"/>
                  <a:pt x="151436" y="-12537"/>
                  <a:pt x="214132" y="11577"/>
                </a:cubicBezTo>
                <a:cubicBezTo>
                  <a:pt x="276828" y="35691"/>
                  <a:pt x="311553" y="349172"/>
                  <a:pt x="376178" y="347243"/>
                </a:cubicBezTo>
                <a:cubicBezTo>
                  <a:pt x="440803" y="345314"/>
                  <a:pt x="532436" y="966"/>
                  <a:pt x="601884" y="2"/>
                </a:cubicBezTo>
                <a:cubicBezTo>
                  <a:pt x="671332" y="-963"/>
                  <a:pt x="727276" y="339527"/>
                  <a:pt x="792866" y="341456"/>
                </a:cubicBezTo>
                <a:cubicBezTo>
                  <a:pt x="858456" y="343385"/>
                  <a:pt x="925975" y="10613"/>
                  <a:pt x="995423" y="11577"/>
                </a:cubicBezTo>
                <a:cubicBezTo>
                  <a:pt x="1064871" y="12541"/>
                  <a:pt x="1144930" y="324094"/>
                  <a:pt x="1209555" y="347243"/>
                </a:cubicBezTo>
                <a:cubicBezTo>
                  <a:pt x="1274180" y="370392"/>
                  <a:pt x="1330124" y="186162"/>
                  <a:pt x="1383175" y="150473"/>
                </a:cubicBezTo>
                <a:cubicBezTo>
                  <a:pt x="1436226" y="114784"/>
                  <a:pt x="1482042" y="123947"/>
                  <a:pt x="1527859" y="1331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FC53E-E173-DC48-6DCF-1FD62B818611}"/>
              </a:ext>
            </a:extLst>
          </p:cNvPr>
          <p:cNvSpPr txBox="1"/>
          <p:nvPr/>
        </p:nvSpPr>
        <p:spPr>
          <a:xfrm>
            <a:off x="9890081" y="1444822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i="1" baseline="30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439C4C-1B43-E462-B5E0-C25E2EC0AEA9}"/>
              </a:ext>
            </a:extLst>
          </p:cNvPr>
          <p:cNvSpPr/>
          <p:nvPr/>
        </p:nvSpPr>
        <p:spPr>
          <a:xfrm rot="13500000">
            <a:off x="7413654" y="2388464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5C42D4-4C2E-469B-B12F-89DD1965105E}"/>
              </a:ext>
            </a:extLst>
          </p:cNvPr>
          <p:cNvSpPr/>
          <p:nvPr/>
        </p:nvSpPr>
        <p:spPr>
          <a:xfrm rot="8100000">
            <a:off x="7392526" y="1114681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6B2900-1727-1407-C02F-0FD1F9332CA3}"/>
              </a:ext>
            </a:extLst>
          </p:cNvPr>
          <p:cNvSpPr txBox="1"/>
          <p:nvPr/>
        </p:nvSpPr>
        <p:spPr>
          <a:xfrm>
            <a:off x="7735918" y="945914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F448D-1F4E-E21A-3505-3790C2875B39}"/>
              </a:ext>
            </a:extLst>
          </p:cNvPr>
          <p:cNvSpPr txBox="1"/>
          <p:nvPr/>
        </p:nvSpPr>
        <p:spPr>
          <a:xfrm>
            <a:off x="7735918" y="229869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A730AA-C808-386B-DDFE-0F3E78D47AD7}"/>
              </a:ext>
            </a:extLst>
          </p:cNvPr>
          <p:cNvCxnSpPr>
            <a:cxnSpLocks/>
          </p:cNvCxnSpPr>
          <p:nvPr/>
        </p:nvCxnSpPr>
        <p:spPr>
          <a:xfrm>
            <a:off x="10557281" y="1855381"/>
            <a:ext cx="860117" cy="134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1D18B0-98D7-A976-615A-A7EEC53A155E}"/>
              </a:ext>
            </a:extLst>
          </p:cNvPr>
          <p:cNvCxnSpPr>
            <a:cxnSpLocks/>
          </p:cNvCxnSpPr>
          <p:nvPr/>
        </p:nvCxnSpPr>
        <p:spPr>
          <a:xfrm>
            <a:off x="10557281" y="1052529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828ABA-8BB9-9C26-311D-08710CD226C2}"/>
              </a:ext>
            </a:extLst>
          </p:cNvPr>
          <p:cNvCxnSpPr>
            <a:cxnSpLocks/>
          </p:cNvCxnSpPr>
          <p:nvPr/>
        </p:nvCxnSpPr>
        <p:spPr>
          <a:xfrm>
            <a:off x="10557281" y="1861212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D149B2-E81C-2B6F-E6DE-722994FBCB6B}"/>
              </a:ext>
            </a:extLst>
          </p:cNvPr>
          <p:cNvSpPr txBox="1"/>
          <p:nvPr/>
        </p:nvSpPr>
        <p:spPr>
          <a:xfrm>
            <a:off x="10400736" y="660656"/>
            <a:ext cx="31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tt̄</a:t>
            </a:r>
            <a:endParaRPr lang="en-GB" i="1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1479A-ED80-FEC1-612A-6F1292A85375}"/>
              </a:ext>
            </a:extLst>
          </p:cNvPr>
          <p:cNvSpPr txBox="1"/>
          <p:nvPr/>
        </p:nvSpPr>
        <p:spPr>
          <a:xfrm>
            <a:off x="11417398" y="1684127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CECBDB-52AF-1643-E2BA-2FF52560FD1D}"/>
              </a:ext>
            </a:extLst>
          </p:cNvPr>
          <p:cNvSpPr txBox="1"/>
          <p:nvPr/>
        </p:nvSpPr>
        <p:spPr>
          <a:xfrm>
            <a:off x="11104137" y="996348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3C5769-54A3-4329-D684-1ECDF0E58D9D}"/>
              </a:ext>
            </a:extLst>
          </p:cNvPr>
          <p:cNvSpPr txBox="1"/>
          <p:nvPr/>
        </p:nvSpPr>
        <p:spPr>
          <a:xfrm>
            <a:off x="11104137" y="232946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9EF1DF-6605-2CBA-A50D-718A576FE238}"/>
              </a:ext>
            </a:extLst>
          </p:cNvPr>
          <p:cNvSpPr txBox="1"/>
          <p:nvPr/>
        </p:nvSpPr>
        <p:spPr>
          <a:xfrm>
            <a:off x="10163472" y="2661578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sz="1600" i="1" baseline="-250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0740E0-59CE-70D1-7098-3E58684EE6AE}"/>
              </a:ext>
            </a:extLst>
          </p:cNvPr>
          <p:cNvCxnSpPr/>
          <p:nvPr/>
        </p:nvCxnSpPr>
        <p:spPr>
          <a:xfrm rot="10800000">
            <a:off x="6815675" y="1230179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A5EC2F-3F30-E27F-8CDE-DADC1E557A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17878" y="182923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0F8DE2-C652-1386-954B-E18DC6D0F9D1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832081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223567-BBF9-F846-7964-0027AB1536AE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023398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B64962-AB8B-39E4-CA06-B8AB8342C0DB}"/>
              </a:ext>
            </a:extLst>
          </p:cNvPr>
          <p:cNvCxnSpPr>
            <a:cxnSpLocks/>
          </p:cNvCxnSpPr>
          <p:nvPr/>
        </p:nvCxnSpPr>
        <p:spPr>
          <a:xfrm>
            <a:off x="7437609" y="1832081"/>
            <a:ext cx="2233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675FAD0-8BE8-C45F-5188-4F9503D02401}"/>
              </a:ext>
            </a:extLst>
          </p:cNvPr>
          <p:cNvSpPr txBox="1"/>
          <p:nvPr/>
        </p:nvSpPr>
        <p:spPr>
          <a:xfrm>
            <a:off x="7109900" y="64754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endParaRPr lang="en-GB" i="1" baseline="30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612AE1-3FE6-7212-98A9-2707E65F4C72}"/>
              </a:ext>
            </a:extLst>
          </p:cNvPr>
          <p:cNvSpPr txBox="1"/>
          <p:nvPr/>
        </p:nvSpPr>
        <p:spPr>
          <a:xfrm>
            <a:off x="7043799" y="264172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EA330E-BA2F-CDD3-E7F8-39FF3360695F}"/>
              </a:ext>
            </a:extLst>
          </p:cNvPr>
          <p:cNvSpPr txBox="1"/>
          <p:nvPr/>
        </p:nvSpPr>
        <p:spPr>
          <a:xfrm>
            <a:off x="6433855" y="911750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56E74A-A4ED-BB4A-CBCD-BD103E8EA343}"/>
              </a:ext>
            </a:extLst>
          </p:cNvPr>
          <p:cNvSpPr txBox="1"/>
          <p:nvPr/>
        </p:nvSpPr>
        <p:spPr>
          <a:xfrm>
            <a:off x="6451268" y="2312923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</p:spTree>
    <p:extLst>
      <p:ext uri="{BB962C8B-B14F-4D97-AF65-F5344CB8AC3E}">
        <p14:creationId xmlns:p14="http://schemas.microsoft.com/office/powerpoint/2010/main" val="3653485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co-ordinate system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Polar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5FD41-C401-B74B-0572-761FAAF86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AB7096-6CF9-F0EF-F29C-59EF3A16D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Second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FA6EF0-0F8E-204F-EEA5-6FEEB90C7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Hadronisation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 processes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286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484C2-0197-EFEA-A4DE-D3B4DBFA3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9208E3-2D8A-E422-23AE-3F6C0744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Physics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1DF27-8785-8902-B83C-DE46A6D8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  <a:endParaRPr lang="en-US" sz="20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(semi leptonic decay)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leptons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ττ̄</a:t>
            </a:r>
            <a:endParaRPr lang="en-US" sz="20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tt̄ 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(for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computation)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ISR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beamstrahlung (negligible)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A3DDC-1887-4409-0F77-BB107D5E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86" r="4123"/>
          <a:stretch/>
        </p:blipFill>
        <p:spPr>
          <a:xfrm>
            <a:off x="6573528" y="1589668"/>
            <a:ext cx="3003484" cy="2141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72ED3-FB0E-F90A-5A58-EA1E4305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397" y="1110215"/>
            <a:ext cx="2365180" cy="3100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C864C-6577-29AC-D8DE-97541EB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696" y="4482508"/>
            <a:ext cx="4586632" cy="570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21619-B9F2-267B-0C37-85D40CE36CF6}"/>
              </a:ext>
            </a:extLst>
          </p:cNvPr>
          <p:cNvSpPr txBox="1"/>
          <p:nvPr/>
        </p:nvSpPr>
        <p:spPr>
          <a:xfrm>
            <a:off x="8164042" y="818387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802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20656-FDD0-3092-7091-00DE469A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1B17BA-F77E-AEE2-8143-AA7411F5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Event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ABAD8-BA26-6B2F-0719-FDB8579B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7137888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ISR &amp; Beamstrahlung : Cut √s' &gt; 425 GeV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/tt̄  decays : Cut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&lt; 0.03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 mass of thrust hemisphere ≈ 80 or 91 GeV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 : Cut mass of thrust hemisphere &lt; 1% E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decays : Cut |cos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| &lt; 0.85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F8CD2-E3A6-E824-011D-F89C1449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363" y="572238"/>
            <a:ext cx="4847637" cy="2559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24A5A-1100-6251-80D2-A024040D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63" y="3240702"/>
            <a:ext cx="4847637" cy="26535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793D2E-258C-2511-B5B4-45B99CFFB005}"/>
              </a:ext>
            </a:extLst>
          </p:cNvPr>
          <p:cNvSpPr txBox="1"/>
          <p:nvPr/>
        </p:nvSpPr>
        <p:spPr>
          <a:xfrm>
            <a:off x="8274348" y="32575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88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000BA-3B54-9544-00AD-71ABC9E39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B5A2F79-1892-193B-5179-40564A5670DD}"/>
              </a:ext>
            </a:extLst>
          </p:cNvPr>
          <p:cNvSpPr/>
          <p:nvPr/>
        </p:nvSpPr>
        <p:spPr>
          <a:xfrm>
            <a:off x="7598780" y="1417899"/>
            <a:ext cx="4467828" cy="49308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FF2A31-EA64-7943-0BBE-19C853E0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Extracting thrust in Automeris.io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F4419-6697-8E2B-20B9-69358DE3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9043" y="1756453"/>
            <a:ext cx="3506523" cy="4031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E9899-FC26-A19D-85D0-3ACFEFD6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756453"/>
            <a:ext cx="3506523" cy="4034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CD227F-87F2-F28C-E78F-0062E4F7CD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79"/>
          <a:stretch/>
        </p:blipFill>
        <p:spPr>
          <a:xfrm>
            <a:off x="8962520" y="1509009"/>
            <a:ext cx="1467863" cy="1335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FF9697-3DCC-C2D9-372C-17D13BD6D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668" y="1509009"/>
            <a:ext cx="1467862" cy="1335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ED4861-824C-6CF9-B0B3-9562DB34968F}"/>
              </a:ext>
            </a:extLst>
          </p:cNvPr>
          <p:cNvSpPr txBox="1"/>
          <p:nvPr/>
        </p:nvSpPr>
        <p:spPr>
          <a:xfrm>
            <a:off x="7747817" y="1884556"/>
            <a:ext cx="1026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Extracted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data</a:t>
            </a:r>
            <a:endParaRPr lang="en-GB" sz="1600" baseline="30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46EFC3-14EA-9BAA-7653-C1821385D8C2}"/>
              </a:ext>
            </a:extLst>
          </p:cNvPr>
          <p:cNvSpPr txBox="1"/>
          <p:nvPr/>
        </p:nvSpPr>
        <p:spPr>
          <a:xfrm>
            <a:off x="203710" y="1417899"/>
            <a:ext cx="3506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x-axis bin width</a:t>
            </a:r>
            <a:endParaRPr lang="en-GB" sz="16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757A8-AB61-77CB-E734-7CBDFB1AEC79}"/>
              </a:ext>
            </a:extLst>
          </p:cNvPr>
          <p:cNvSpPr txBox="1"/>
          <p:nvPr/>
        </p:nvSpPr>
        <p:spPr>
          <a:xfrm>
            <a:off x="3715766" y="1417899"/>
            <a:ext cx="3506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y-axis magnitudes</a:t>
            </a:r>
            <a:endParaRPr lang="en-GB" sz="1600" baseline="30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CE1462-0DB1-75E8-D4FE-D3F229388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947" y="2893679"/>
            <a:ext cx="4193583" cy="33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031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892A5-2214-0CB0-99DF-02A5E24A0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E988D5-E332-6091-6771-0BF3FC64F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AB68D15-7023-19D5-A0D5-DF9CF286E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937695"/>
              </p:ext>
            </p:extLst>
          </p:nvPr>
        </p:nvGraphicFramePr>
        <p:xfrm>
          <a:off x="293908" y="1760220"/>
          <a:ext cx="1162974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985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11135452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07284055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97172787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60921540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91.2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LEP L3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35.070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29.9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248.100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41.5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3.204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4.54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57.156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4.570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8.3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2.4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12.5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8F2CA55-792C-4A0C-8FB2-34D7E75E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882" y="5314949"/>
            <a:ext cx="2367771" cy="828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EDDBE-63D0-E155-9963-0CC345C77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31" y="5314949"/>
            <a:ext cx="2367771" cy="60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04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7619C-FF42-56A4-9741-6F0D6E46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C4A9FC-AE3E-1E9A-C169-0B82E1E57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0E1A2-8FA8-CA10-C8A0-612ABD8EB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638" y="1448818"/>
            <a:ext cx="5841362" cy="3960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FA2A75-90AC-AB57-EA92-96CCE9158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2" y="1448818"/>
            <a:ext cx="5477541" cy="39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201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B32F3-5AD5-7CF0-E1D4-BA5F0EBF7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E2391E-658F-D237-52E7-D3D59779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4CEF54-2CB2-0958-C9D4-F2C9FEF78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Finalise splitting PYTHIA code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again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Match cross-sections for ISR process</a:t>
            </a:r>
            <a:r>
              <a:rPr lang="en-US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	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processes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Complete secondary list</a:t>
            </a:r>
          </a:p>
        </p:txBody>
      </p:sp>
    </p:spTree>
    <p:extLst>
      <p:ext uri="{BB962C8B-B14F-4D97-AF65-F5344CB8AC3E}">
        <p14:creationId xmlns:p14="http://schemas.microsoft.com/office/powerpoint/2010/main" val="20024749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2529C-D1A5-560F-5527-9E81E4FC9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025B2-0FF4-5BF1-CC61-3D0ACD983C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22F4A18-1DA4-479C-1AFD-CE89C024C2FE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10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6995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2B16A-866B-9FB0-8374-B4486DC02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DE9C10-1617-C250-3F07-013B77EE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 workflow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3C4E837-2715-BBAC-0373-E6B04C5CE9BE}"/>
              </a:ext>
            </a:extLst>
          </p:cNvPr>
          <p:cNvSpPr/>
          <p:nvPr/>
        </p:nvSpPr>
        <p:spPr>
          <a:xfrm>
            <a:off x="734993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3B76F8-F0E4-3AAD-F90E-86FC149AE01D}"/>
              </a:ext>
            </a:extLst>
          </p:cNvPr>
          <p:cNvSpPr/>
          <p:nvPr/>
        </p:nvSpPr>
        <p:spPr>
          <a:xfrm>
            <a:off x="5179670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3DECBE8-6AD9-09EA-147C-A11B2ED0EB7F}"/>
              </a:ext>
            </a:extLst>
          </p:cNvPr>
          <p:cNvSpPr/>
          <p:nvPr/>
        </p:nvSpPr>
        <p:spPr>
          <a:xfrm>
            <a:off x="9624347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8AC42-EAC6-FFC3-87EB-D79E505BF782}"/>
              </a:ext>
            </a:extLst>
          </p:cNvPr>
          <p:cNvSpPr/>
          <p:nvPr/>
        </p:nvSpPr>
        <p:spPr>
          <a:xfrm>
            <a:off x="2957331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gen-2.root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E6AB7F-8835-165F-877F-5CA86275D2C0}"/>
              </a:ext>
            </a:extLst>
          </p:cNvPr>
          <p:cNvSpPr/>
          <p:nvPr/>
        </p:nvSpPr>
        <p:spPr>
          <a:xfrm>
            <a:off x="2957331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2F0D00-B1F5-185A-EE52-9CB7EEEEDEA4}"/>
              </a:ext>
            </a:extLst>
          </p:cNvPr>
          <p:cNvSpPr/>
          <p:nvPr/>
        </p:nvSpPr>
        <p:spPr>
          <a:xfrm>
            <a:off x="2957331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gen-3.root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A37E9F-149F-C4A8-F9D4-F1B59FD79D5C}"/>
              </a:ext>
            </a:extLst>
          </p:cNvPr>
          <p:cNvSpPr/>
          <p:nvPr/>
        </p:nvSpPr>
        <p:spPr>
          <a:xfrm>
            <a:off x="7402008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cut-2.root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E3D85-B16D-932A-DC77-5E2CD2D6A956}"/>
              </a:ext>
            </a:extLst>
          </p:cNvPr>
          <p:cNvSpPr/>
          <p:nvPr/>
        </p:nvSpPr>
        <p:spPr>
          <a:xfrm>
            <a:off x="7402008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B0C1A2-09A8-DAF7-AB63-362A58930CD2}"/>
              </a:ext>
            </a:extLst>
          </p:cNvPr>
          <p:cNvSpPr/>
          <p:nvPr/>
        </p:nvSpPr>
        <p:spPr>
          <a:xfrm>
            <a:off x="7402008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cut-3.root</a:t>
            </a:r>
            <a:endParaRPr lang="en-GB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BF074E-A2AA-8ECB-501B-C9F74957A2D2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2372811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B36708-5189-F2BE-B7BA-934B7B3F6D5C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2372811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FFCBA5-2154-9944-D41C-E93ACF9C5D8D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2372811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088F13-15F1-FAE5-C143-78B825454D3A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4595149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C867A2-5FF6-0C58-063F-791A7FAFCA5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595149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E634E12-1137-C32E-984B-EAB7657A5A53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595149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F511732-5B37-A784-545D-AD1A316D1ECC}"/>
              </a:ext>
            </a:extLst>
          </p:cNvPr>
          <p:cNvCxnSpPr>
            <a:cxnSpLocks/>
          </p:cNvCxnSpPr>
          <p:nvPr/>
        </p:nvCxnSpPr>
        <p:spPr>
          <a:xfrm>
            <a:off x="9039826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FEE902-E2B6-E083-7CE6-4B533551F1DD}"/>
              </a:ext>
            </a:extLst>
          </p:cNvPr>
          <p:cNvCxnSpPr>
            <a:cxnSpLocks/>
          </p:cNvCxnSpPr>
          <p:nvPr/>
        </p:nvCxnSpPr>
        <p:spPr>
          <a:xfrm>
            <a:off x="9039826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EDF5EC2-0CEF-221A-42B9-BA8F6F53C849}"/>
              </a:ext>
            </a:extLst>
          </p:cNvPr>
          <p:cNvCxnSpPr>
            <a:cxnSpLocks/>
          </p:cNvCxnSpPr>
          <p:nvPr/>
        </p:nvCxnSpPr>
        <p:spPr>
          <a:xfrm flipV="1">
            <a:off x="9039826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4E82657-5E8E-C7A8-45F3-A655619AA438}"/>
              </a:ext>
            </a:extLst>
          </p:cNvPr>
          <p:cNvCxnSpPr/>
          <p:nvPr/>
        </p:nvCxnSpPr>
        <p:spPr>
          <a:xfrm flipV="1">
            <a:off x="6817488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EF44546-1D0A-0ED9-ED66-8FE93B7F0FD8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CC105DE-DA71-E642-8B51-12BFE7E85725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2F83F80-CC5A-B7A3-935A-80CD7CE0F1DD}"/>
              </a:ext>
            </a:extLst>
          </p:cNvPr>
          <p:cNvSpPr txBox="1"/>
          <p:nvPr/>
        </p:nvSpPr>
        <p:spPr>
          <a:xfrm>
            <a:off x="458647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FCH particle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computation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Event info storage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info storage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58CA6D-0C7A-47BB-0403-60B705984BFF}"/>
              </a:ext>
            </a:extLst>
          </p:cNvPr>
          <p:cNvSpPr txBox="1"/>
          <p:nvPr/>
        </p:nvSpPr>
        <p:spPr>
          <a:xfrm>
            <a:off x="4903324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definition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Clustering jets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Applying cuts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A3F049-9DA0-1DF0-85B6-2ED6AA78C17F}"/>
              </a:ext>
            </a:extLst>
          </p:cNvPr>
          <p:cNvSpPr txBox="1"/>
          <p:nvPr/>
        </p:nvSpPr>
        <p:spPr>
          <a:xfrm>
            <a:off x="9348001" y="4284495"/>
            <a:ext cx="21905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scaling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plotting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2BEDF1E-4A11-2A07-1B34-7FB4A4DB1EF7}"/>
              </a:ext>
            </a:extLst>
          </p:cNvPr>
          <p:cNvCxnSpPr>
            <a:cxnSpLocks/>
          </p:cNvCxnSpPr>
          <p:nvPr/>
        </p:nvCxnSpPr>
        <p:spPr>
          <a:xfrm>
            <a:off x="2649156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EEDBD61-D942-B055-A826-13B215F8CCF1}"/>
              </a:ext>
            </a:extLst>
          </p:cNvPr>
          <p:cNvCxnSpPr>
            <a:cxnSpLocks/>
          </p:cNvCxnSpPr>
          <p:nvPr/>
        </p:nvCxnSpPr>
        <p:spPr>
          <a:xfrm>
            <a:off x="4896090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890E9EC-A5D7-7FB7-7F5D-7496B558F902}"/>
              </a:ext>
            </a:extLst>
          </p:cNvPr>
          <p:cNvCxnSpPr>
            <a:cxnSpLocks/>
          </p:cNvCxnSpPr>
          <p:nvPr/>
        </p:nvCxnSpPr>
        <p:spPr>
          <a:xfrm>
            <a:off x="7088045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96D7CD-E6E6-3174-A0A4-6E358155FD7B}"/>
              </a:ext>
            </a:extLst>
          </p:cNvPr>
          <p:cNvCxnSpPr>
            <a:cxnSpLocks/>
          </p:cNvCxnSpPr>
          <p:nvPr/>
        </p:nvCxnSpPr>
        <p:spPr>
          <a:xfrm>
            <a:off x="9348001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A58A24-1370-F4E7-D575-A87F937BCFFD}"/>
              </a:ext>
            </a:extLst>
          </p:cNvPr>
          <p:cNvCxnSpPr>
            <a:cxnSpLocks/>
          </p:cNvCxnSpPr>
          <p:nvPr/>
        </p:nvCxnSpPr>
        <p:spPr>
          <a:xfrm>
            <a:off x="439838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A25FABE-767E-2125-E7B7-96982D2FD516}"/>
              </a:ext>
            </a:extLst>
          </p:cNvPr>
          <p:cNvCxnSpPr>
            <a:cxnSpLocks/>
          </p:cNvCxnSpPr>
          <p:nvPr/>
        </p:nvCxnSpPr>
        <p:spPr>
          <a:xfrm>
            <a:off x="11532723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1A00804-EE03-523B-C196-9D0D7FBBA51B}"/>
              </a:ext>
            </a:extLst>
          </p:cNvPr>
          <p:cNvSpPr txBox="1"/>
          <p:nvPr/>
        </p:nvSpPr>
        <p:spPr>
          <a:xfrm>
            <a:off x="2680985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physics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A6153A-62E7-E0B8-F131-79DF2D7B4A12}"/>
              </a:ext>
            </a:extLst>
          </p:cNvPr>
          <p:cNvSpPr txBox="1"/>
          <p:nvPr/>
        </p:nvSpPr>
        <p:spPr>
          <a:xfrm>
            <a:off x="7125662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cuts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2D60D54-0E2D-3936-2B14-B64EFE64A8BE}"/>
              </a:ext>
            </a:extLst>
          </p:cNvPr>
          <p:cNvSpPr/>
          <p:nvPr/>
        </p:nvSpPr>
        <p:spPr>
          <a:xfrm>
            <a:off x="734993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Generation</a:t>
            </a:r>
            <a:endParaRPr lang="en-GB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B7EEDC0-F388-D443-A0C5-6043D35281D6}"/>
              </a:ext>
            </a:extLst>
          </p:cNvPr>
          <p:cNvSpPr/>
          <p:nvPr/>
        </p:nvSpPr>
        <p:spPr>
          <a:xfrm>
            <a:off x="5195585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Cuts and Jets</a:t>
            </a:r>
            <a:endParaRPr lang="en-GB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614A9BA-4F5F-01D7-F380-6AF943B6CFAB}"/>
              </a:ext>
            </a:extLst>
          </p:cNvPr>
          <p:cNvSpPr/>
          <p:nvPr/>
        </p:nvSpPr>
        <p:spPr>
          <a:xfrm>
            <a:off x="9618559" y="1400537"/>
            <a:ext cx="1649387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96100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FD8FB-0943-2E36-BC9D-9701A3AEE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4DE2E6-AB66-CDEC-5B09-7929A342D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679744-C9AE-C0B7-8DDC-B72CA329B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316639"/>
              </p:ext>
            </p:extLst>
          </p:nvPr>
        </p:nvGraphicFramePr>
        <p:xfrm>
          <a:off x="206476" y="1942920"/>
          <a:ext cx="6148026" cy="297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538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302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302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302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7C8438B-09B2-F2E3-6C1D-9E21136E0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018" y="3035566"/>
            <a:ext cx="5344068" cy="1696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5138B5-AB2B-389A-1EB8-69D40B40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018" y="2370753"/>
            <a:ext cx="5344068" cy="6648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BE4EF0-F18F-8D26-AEC3-07E7C7029CAA}"/>
              </a:ext>
            </a:extLst>
          </p:cNvPr>
          <p:cNvSpPr/>
          <p:nvPr/>
        </p:nvSpPr>
        <p:spPr>
          <a:xfrm>
            <a:off x="8866208" y="2303362"/>
            <a:ext cx="1169043" cy="7322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67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particle definitions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7BEA3-93E1-B2B2-2920-EB0D78DF3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08781D-F9FA-3796-C612-5D8174777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729" y="1309923"/>
            <a:ext cx="5634585" cy="409925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D4D94AE-AC39-6D22-EBF2-6B6326EE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896022-A750-C9AE-A6A5-69550921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75" y="1309922"/>
            <a:ext cx="5595335" cy="4099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77F6E5-4870-5E4F-FF76-F4F6E23DA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521" y="5486399"/>
            <a:ext cx="1485012" cy="10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187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90FFB-E77B-4D00-E2AE-EEAAC43CE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5CBC63-242F-69EE-8EF8-266B6F99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F41CE1-E44E-7B64-2692-401DECF3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549" y="3213057"/>
            <a:ext cx="5235644" cy="11595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6F31F8-D2AA-ADB6-BDBB-8F38D585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549" y="4509368"/>
            <a:ext cx="5235644" cy="21989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C8D74-39D1-CB09-25A5-5C954ECDC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207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16EBC0-D5FE-CD7A-1164-EF6130340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8" y="3213057"/>
            <a:ext cx="5235644" cy="1114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D86946-7C64-E6A1-9FBE-A902A253D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646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09214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AAECE-A480-235A-DAC0-684E8A905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5CFAF2-0A38-D4EB-FC53-FAC0DBF4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7E595-0FB4-C46D-0A3F-C974C0D69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11" y="2350210"/>
            <a:ext cx="4439269" cy="4409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45E1F8-8E8C-3280-A49E-A5DB7902D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364" y="3136167"/>
            <a:ext cx="5741742" cy="26098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EEB79C-2A1B-79DA-A44E-412E0A569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575" y="1124169"/>
            <a:ext cx="2425321" cy="184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ACEED2-8406-36AE-9AFF-C738733D7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221" y="989966"/>
            <a:ext cx="2759801" cy="13602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2CF0D-CE6D-3DFE-1A13-1774855B854B}"/>
              </a:ext>
            </a:extLst>
          </p:cNvPr>
          <p:cNvSpPr/>
          <p:nvPr/>
        </p:nvSpPr>
        <p:spPr>
          <a:xfrm>
            <a:off x="7876572" y="4271058"/>
            <a:ext cx="1608881" cy="561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0686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9A2B4-047B-4C20-AF23-EA2426192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C563C5-B154-97F6-88D4-65039F85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583E885-A550-DAE1-746F-07E91A1D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835" y="2929185"/>
            <a:ext cx="2471761" cy="355623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6A8818-09E6-90C2-B8A1-DE778AC4B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767" y="1729255"/>
            <a:ext cx="8521319" cy="559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B03D6E-711E-FF7F-82B5-6F1EF47E0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8" y="2929185"/>
            <a:ext cx="2460379" cy="355623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578200-E9A8-1590-811A-A6BA43295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072" y="2929185"/>
            <a:ext cx="2488928" cy="3564834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0E889C-344A-1D8E-50AB-AEE2CF4B01C6}"/>
              </a:ext>
            </a:extLst>
          </p:cNvPr>
          <p:cNvSpPr txBox="1"/>
          <p:nvPr/>
        </p:nvSpPr>
        <p:spPr>
          <a:xfrm>
            <a:off x="3489767" y="1390701"/>
            <a:ext cx="85213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Discard all final-state photons from event (assuming all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ISR)</a:t>
            </a:r>
            <a:endParaRPr lang="en-GB" sz="1600" baseline="30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8347D36-9827-91B1-16F7-9DA03500A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404" y="2929185"/>
            <a:ext cx="2489440" cy="355572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7F4FD65-6AAD-4717-B403-6B1A95C2C156}"/>
              </a:ext>
            </a:extLst>
          </p:cNvPr>
          <p:cNvGrpSpPr/>
          <p:nvPr/>
        </p:nvGrpSpPr>
        <p:grpSpPr>
          <a:xfrm>
            <a:off x="115112" y="917842"/>
            <a:ext cx="3078804" cy="1909387"/>
            <a:chOff x="8047093" y="64771"/>
            <a:chExt cx="4097898" cy="25414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B5C5B8-1B97-73FC-1287-26124CFAC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7093" y="64771"/>
              <a:ext cx="4097898" cy="2541400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B995913-054A-8E7E-4B4F-B8BA44B87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8033" y="133109"/>
              <a:ext cx="0" cy="2228127"/>
            </a:xfrm>
            <a:prstGeom prst="line">
              <a:avLst/>
            </a:prstGeom>
            <a:ln w="38100"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F69448F-FF29-AE0F-3CA4-D8E313C53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6337" y="133109"/>
              <a:ext cx="0" cy="2228127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0E584C0-2E1A-C0D2-32BE-34C18371B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8261" y="133109"/>
              <a:ext cx="0" cy="222812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BDBF891-0DDF-FF23-4ADA-A935A00A6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8453" y="133109"/>
              <a:ext cx="0" cy="2228127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B92EFEE-7AEC-7420-1FBB-68A5B2518E5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EEDCE-631D-5703-911A-14DF661D38EC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7A3DA6-5438-CC25-E155-85686D449ACF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167BAE-C5F6-F217-A380-A4E9138CE856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</p:spTree>
    <p:extLst>
      <p:ext uri="{BB962C8B-B14F-4D97-AF65-F5344CB8AC3E}">
        <p14:creationId xmlns:p14="http://schemas.microsoft.com/office/powerpoint/2010/main" val="21909408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27AE-6C52-D74F-37A4-C75BFD320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606F018D-05E2-12C1-2F17-95814FA2D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558" y="2929183"/>
            <a:ext cx="2488928" cy="3564835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E2BA92-068A-D800-587C-46D56FA5C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834" y="2920073"/>
            <a:ext cx="2471761" cy="356483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4EB996-4862-288B-C1F4-A70C80EE1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7" y="2920074"/>
            <a:ext cx="2488928" cy="356483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0CE7F3-17C0-A76E-24E6-8E7F8AE6F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03" y="2920075"/>
            <a:ext cx="2488928" cy="356483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C030A8D-D32E-E678-1E50-193E07A0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A60103-3FFD-F2C6-2A64-B4ADCD53DFA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E3DBB-0128-658D-88B4-55A2FB4133A5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962F1-24EA-A561-B47D-886C905E261C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FFDDDF-5AB2-C7F9-D477-BA260D89DC7C}"/>
              </a:ext>
            </a:extLst>
          </p:cNvPr>
          <p:cNvSpPr txBox="1"/>
          <p:nvPr/>
        </p:nvSpPr>
        <p:spPr>
          <a:xfrm>
            <a:off x="3489768" y="1088805"/>
            <a:ext cx="76186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Sum up photon energies 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=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) and compute (s' = s – 2E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600" baseline="30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120E71-C449-E29C-6C79-B52E9DA34FC9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01F1B6-859E-4C72-0F86-0348FC2B2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766" y="1427359"/>
            <a:ext cx="7618653" cy="12158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69CCDC-08CF-EE67-22B0-D9CAC0C9B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12" y="903231"/>
            <a:ext cx="3078794" cy="188956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638D106-8B20-4541-51A0-FEA1CC2E2E70}"/>
              </a:ext>
            </a:extLst>
          </p:cNvPr>
          <p:cNvCxnSpPr>
            <a:cxnSpLocks/>
          </p:cNvCxnSpPr>
          <p:nvPr/>
        </p:nvCxnSpPr>
        <p:spPr>
          <a:xfrm flipV="1">
            <a:off x="2320721" y="969185"/>
            <a:ext cx="0" cy="1674021"/>
          </a:xfrm>
          <a:prstGeom prst="line">
            <a:avLst/>
          </a:prstGeom>
          <a:ln w="381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6CE1A8-3891-93BD-5CBC-169CA628B66D}"/>
              </a:ext>
            </a:extLst>
          </p:cNvPr>
          <p:cNvCxnSpPr>
            <a:cxnSpLocks/>
          </p:cNvCxnSpPr>
          <p:nvPr/>
        </p:nvCxnSpPr>
        <p:spPr>
          <a:xfrm flipV="1">
            <a:off x="2583016" y="969185"/>
            <a:ext cx="0" cy="1674021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B2EB6D-2B90-F8EB-67BD-740FD14E7C4F}"/>
              </a:ext>
            </a:extLst>
          </p:cNvPr>
          <p:cNvCxnSpPr>
            <a:cxnSpLocks/>
          </p:cNvCxnSpPr>
          <p:nvPr/>
        </p:nvCxnSpPr>
        <p:spPr>
          <a:xfrm flipV="1">
            <a:off x="2865795" y="969185"/>
            <a:ext cx="0" cy="1674021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78330C-CF48-7BF6-FA33-534A0CE11C7A}"/>
              </a:ext>
            </a:extLst>
          </p:cNvPr>
          <p:cNvCxnSpPr>
            <a:cxnSpLocks/>
          </p:cNvCxnSpPr>
          <p:nvPr/>
        </p:nvCxnSpPr>
        <p:spPr>
          <a:xfrm flipV="1">
            <a:off x="326501" y="969185"/>
            <a:ext cx="0" cy="1674021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1647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848DE-35A0-6529-474B-B15A72F89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EAC8EB-4646-2665-E51C-BBEE8F633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41D63F-129A-5A98-D2E1-BC1144293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47" y="1884138"/>
            <a:ext cx="2473716" cy="35739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3C0C4B-1F25-0064-B8A6-835C086D9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663" y="1884137"/>
            <a:ext cx="2473716" cy="3573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0460F3-51F0-F524-6BEE-EFDA30B23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379" y="1884137"/>
            <a:ext cx="2473716" cy="35739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45F024-A045-F7F7-272A-5F32A4991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095" y="1884136"/>
            <a:ext cx="2473716" cy="35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094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A38D2-5BE0-2A07-52AF-172A9939D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3C9422-552E-18AE-307A-94D78F44A2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271FCB8-3837-0480-4A14-9DDE438161F5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17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2640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3906A-F05B-C9EE-8F52-0811BC249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053583-23ED-6248-2CDC-07410D5B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97913C3-30AC-5E32-2239-D8F00D15A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982178"/>
              </p:ext>
            </p:extLst>
          </p:nvPr>
        </p:nvGraphicFramePr>
        <p:xfrm>
          <a:off x="206475" y="2811021"/>
          <a:ext cx="7629585" cy="2958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18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3287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2877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 (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 q-bar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 (no ISR)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</a:t>
                      </a:r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(with ISR)</a:t>
                      </a: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28773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12.3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741.642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11.2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672.609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16.463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289.246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21.682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7810C58-CB95-8AD1-B251-E7CD11FB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246" y="3232336"/>
            <a:ext cx="3970840" cy="12603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49A6CA-0A22-E9DE-8858-9AEC8FF74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46" y="2673119"/>
            <a:ext cx="3970840" cy="493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27F068-42B3-32B3-0831-B67B078E1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46" y="4557924"/>
            <a:ext cx="3970840" cy="1294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13BB0C-2A48-E064-4D0C-4BAAB32A9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47" y="1247466"/>
            <a:ext cx="3029373" cy="9716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8E7C5AA-F787-1E39-9BC2-5014F5CAF4D8}"/>
              </a:ext>
            </a:extLst>
          </p:cNvPr>
          <p:cNvSpPr/>
          <p:nvPr/>
        </p:nvSpPr>
        <p:spPr>
          <a:xfrm>
            <a:off x="1045247" y="1915610"/>
            <a:ext cx="3029373" cy="3035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B689F6-EDFB-F74A-6FA5-BE76EA2F73EE}"/>
              </a:ext>
            </a:extLst>
          </p:cNvPr>
          <p:cNvCxnSpPr>
            <a:cxnSpLocks/>
          </p:cNvCxnSpPr>
          <p:nvPr/>
        </p:nvCxnSpPr>
        <p:spPr>
          <a:xfrm>
            <a:off x="4074620" y="2059262"/>
            <a:ext cx="584520" cy="0"/>
          </a:xfrm>
          <a:prstGeom prst="straightConnector1">
            <a:avLst/>
          </a:pr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257EEE-4ACD-89CC-83DF-89FA112ABA59}"/>
              </a:ext>
            </a:extLst>
          </p:cNvPr>
          <p:cNvSpPr txBox="1"/>
          <p:nvPr/>
        </p:nvSpPr>
        <p:spPr>
          <a:xfrm>
            <a:off x="4659141" y="1903747"/>
            <a:ext cx="14368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Toggle for ISR</a:t>
            </a:r>
            <a:endParaRPr lang="en-GB" sz="1600" baseline="30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CB0048-9B57-1CE5-05DF-40BD463D5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683" y="1333699"/>
            <a:ext cx="4499779" cy="1046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47CA20-7B89-DA64-D26C-4EDBBF32FA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683" y="354653"/>
            <a:ext cx="4499779" cy="89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474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D2DBC-E86D-F8E3-F525-B5A004116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594523-E2F4-FDB4-7EB0-7FB87CB5D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0BBD93-EB33-A9E4-C2FB-ED3CAA25B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1834"/>
            <a:ext cx="3628304" cy="1150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A41565-7D5E-1ECC-91DF-6C2E9745D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1373278"/>
            <a:ext cx="3628304" cy="1150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01A791-15D1-AF52-3B67-DA609B667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2861833"/>
            <a:ext cx="3628304" cy="1150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6A9A83-CC90-BFC0-D28B-52A017EEF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B29A68-D325-B0DF-B001-F80BDCDF60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1FAD1-22AD-991D-74C0-AC89CE48513C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57EB0-9A6B-4037-17A3-5E719BF4EEBE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B20FA-2150-E511-5C31-7A1D62D74EC8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07D07-F7ED-F3C8-B273-E7D705E0047B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0D2ECB-C0FA-ECF5-656F-87C527A9BA29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6E6DF6-B1A6-3635-80D6-E1B5C0A05544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5A5E313-459B-22CD-F71C-BD06C5710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130427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2.65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9.23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15.374 </a:t>
                      </a:r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&lt;0</a:t>
                      </a:r>
                    </a:p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53.506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2.7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15.656 &lt;0</a:t>
                      </a:r>
                      <a:endParaRPr lang="en-US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53.948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68.872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11.5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67.091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0,25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3.406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1.694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3.145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1.657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4,54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59.735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29.434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4,53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56.762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4.82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29.039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4.743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2.213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13.2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5.8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5.8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6913883-BAC8-4EEB-66EE-AF08EC16DD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7011" y="1373279"/>
            <a:ext cx="3628304" cy="115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331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FCD32-7881-F8CE-C395-330222623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036174B-4004-0A61-5538-9668DE1B8E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59"/>
          <a:stretch/>
        </p:blipFill>
        <p:spPr>
          <a:xfrm>
            <a:off x="7566610" y="3642494"/>
            <a:ext cx="4625389" cy="30909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2AACD4-3E17-BB66-BA8D-F4651C0E6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3" y="1064179"/>
            <a:ext cx="7033490" cy="515662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60EA3FD-5416-0CB2-92F9-9662D602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102628-5442-31AE-3611-8959F0A38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610" y="291573"/>
            <a:ext cx="4625390" cy="335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05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2EC62-3CAE-BC61-0E3C-0EE1FDEED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52B69DA-77B0-308C-95C5-41D85541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002" y="1175116"/>
            <a:ext cx="7784084" cy="51940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30228C4-7379-0730-927F-A5E9B40D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74" y="4715190"/>
            <a:ext cx="2987430" cy="18895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9F34B27-5B7F-320F-0653-D6E6D7DF8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74" y="2829061"/>
            <a:ext cx="2987430" cy="188616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588A3E-2042-7D6B-3E9B-D47548E3F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√s' cuts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7DD5F2-18C7-05F5-E49D-C05ACC81E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95" y="1498515"/>
            <a:ext cx="3416388" cy="12885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E94B29-D096-5CB0-ADC5-1C485F0268ED}"/>
              </a:ext>
            </a:extLst>
          </p:cNvPr>
          <p:cNvSpPr txBox="1"/>
          <p:nvPr/>
        </p:nvSpPr>
        <p:spPr>
          <a:xfrm>
            <a:off x="380096" y="975295"/>
            <a:ext cx="34163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1. Sum (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 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for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</a:t>
            </a:r>
          </a:p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2. Compute (s' = s – 2E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400" baseline="300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05A869-3B84-9E27-FB9C-B462A8E4C0BA}"/>
              </a:ext>
            </a:extLst>
          </p:cNvPr>
          <p:cNvCxnSpPr>
            <a:cxnSpLocks/>
          </p:cNvCxnSpPr>
          <p:nvPr/>
        </p:nvCxnSpPr>
        <p:spPr>
          <a:xfrm>
            <a:off x="3365500" y="6058022"/>
            <a:ext cx="0" cy="311150"/>
          </a:xfrm>
          <a:prstGeom prst="line">
            <a:avLst/>
          </a:prstGeom>
          <a:ln w="28575">
            <a:solidFill>
              <a:srgbClr val="99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BC0525-A3BB-3481-55F8-2C7190A3E7AE}"/>
              </a:ext>
            </a:extLst>
          </p:cNvPr>
          <p:cNvCxnSpPr>
            <a:cxnSpLocks/>
          </p:cNvCxnSpPr>
          <p:nvPr/>
        </p:nvCxnSpPr>
        <p:spPr>
          <a:xfrm>
            <a:off x="3048000" y="6058022"/>
            <a:ext cx="0" cy="311150"/>
          </a:xfrm>
          <a:prstGeom prst="line">
            <a:avLst/>
          </a:prstGeom>
          <a:ln w="28575">
            <a:solidFill>
              <a:srgbClr val="009B0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656F1A-31FD-122D-BE0D-5EB3C14A388F}"/>
              </a:ext>
            </a:extLst>
          </p:cNvPr>
          <p:cNvCxnSpPr>
            <a:cxnSpLocks/>
          </p:cNvCxnSpPr>
          <p:nvPr/>
        </p:nvCxnSpPr>
        <p:spPr>
          <a:xfrm>
            <a:off x="2406650" y="6058022"/>
            <a:ext cx="0" cy="311150"/>
          </a:xfrm>
          <a:prstGeom prst="line">
            <a:avLst/>
          </a:prstGeom>
          <a:ln w="28575">
            <a:solidFill>
              <a:srgbClr val="00008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61E5668-9D5D-FAD4-9EFE-B2DCB1F426C3}"/>
              </a:ext>
            </a:extLst>
          </p:cNvPr>
          <p:cNvCxnSpPr>
            <a:cxnSpLocks/>
          </p:cNvCxnSpPr>
          <p:nvPr/>
        </p:nvCxnSpPr>
        <p:spPr>
          <a:xfrm>
            <a:off x="857250" y="6058022"/>
            <a:ext cx="0" cy="311150"/>
          </a:xfrm>
          <a:prstGeom prst="line">
            <a:avLst/>
          </a:prstGeom>
          <a:ln w="28575">
            <a:solidFill>
              <a:srgbClr val="9E9E0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748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F2AA1-E962-B1C5-3046-4377E7837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C3D66E-C111-1468-76C8-C8C17110B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Some graphs with 2M events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86184-09A8-D7B7-FBC0-CF37E4977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51" y="1558038"/>
            <a:ext cx="3637648" cy="2219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968766-9F88-5B86-2A32-1B071764A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10" y="3968602"/>
            <a:ext cx="3642589" cy="2219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43435B-3C6F-84A7-189B-C0DC1D488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952" y="968688"/>
            <a:ext cx="3704207" cy="570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083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D9811-53A4-71AB-2398-A6E4B3457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3D8B20-7B29-E250-0B69-F638A5BC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DCDAA7-67F8-1774-9BF1-F2DC7C847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Disable W → </a:t>
            </a:r>
            <a:r>
              <a:rPr lang="el-GR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check low N</a:t>
            </a:r>
            <a:r>
              <a:rPr lang="en-US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values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Separate radiative events for each process</a:t>
            </a:r>
          </a:p>
        </p:txBody>
      </p:sp>
    </p:spTree>
    <p:extLst>
      <p:ext uri="{BB962C8B-B14F-4D97-AF65-F5344CB8AC3E}">
        <p14:creationId xmlns:p14="http://schemas.microsoft.com/office/powerpoint/2010/main" val="1925482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0E491-DBE8-D5D8-A6DF-F017BE5A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66F266-E9FB-D558-EE2C-458F332A1A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0F97BF5-CF45-496D-E5DA-2C4FB35BC390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24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4513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CF480-6A51-D6A3-7AC0-E0AF7B8A6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58E7E37-890F-95A4-56A6-9B4DD9F53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3529"/>
            <a:ext cx="3628304" cy="11500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539FF3-86C0-B800-EC08-F8447394E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2863529"/>
            <a:ext cx="3628303" cy="11500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D67116-434F-F2ED-461A-50BB1F487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0" y="1371582"/>
            <a:ext cx="3628302" cy="11500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055A74-7265-F256-B4D9-DF1B0D2D2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7010" y="1371581"/>
            <a:ext cx="3628303" cy="115000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E54F021-47B8-EDB6-5750-A31B04F2F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 (removed W</a:t>
            </a:r>
            <a:r>
              <a:rPr lang="el-GR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36692C-8CA3-4C12-8E0E-B395078B8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AE5F5D-7C64-DC36-BC95-EFE9446276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BAC1F1-8430-4D74-C922-0D974ABBF509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7BC5CE-22ED-8EFE-B76A-D57C3F261101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FB45D-B50C-B301-E78E-367DF30E1083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9FFC0F-8C29-7A8D-679A-4DA43CF955C1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158E81-ED56-ADBD-2FFE-3D5AF8938EAC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B9AA1-BC18-7583-7614-698ABE706E52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F1FC12E-4260-BF69-B10B-98817B232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851820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41.666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11,2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74.299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11,2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72.998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3.986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1.826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3.748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1.786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3,37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52.356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3,58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23.875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50.415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3,58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23.501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0,28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4.171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1.715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15,5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6,7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14,9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6,5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8B314F05-09C7-E9C5-8F0C-5A1C39B30F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2396" y="345040"/>
            <a:ext cx="2472016" cy="6573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2558C73-D76A-3270-0773-90EAF934BB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5550" y="345040"/>
            <a:ext cx="2476846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446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AAB72-4282-4C8A-1512-565286907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4525F1-72B6-0C36-9353-9606B50E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609" y="291573"/>
            <a:ext cx="4625390" cy="3350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FB749F-AE0C-057F-BB55-A46D77670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2" y="1064178"/>
            <a:ext cx="7033490" cy="51566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AAB887A-F0D3-1275-9A01-8CFD6BB8C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0149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44529-91F5-DEBF-43A2-F02ABBE2F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179ABA-0E32-2494-8FE1-024B4BFC4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Separating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3C1027-326A-E43A-D8DC-2BCAAC4B3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95" y="1430882"/>
            <a:ext cx="3804344" cy="1190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FE7DDC-80A6-86E3-9EBA-3BA855EDA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5" y="2728032"/>
            <a:ext cx="3804344" cy="12043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37A67-CE7C-EA29-E70B-67BFAE65F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098" y="356613"/>
            <a:ext cx="3188404" cy="2477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447DEE-10A1-D8AB-6505-64B1EE1C7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1592" y="356613"/>
            <a:ext cx="3188403" cy="24830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9D9027-5C33-06DF-6E0D-4D1A83B2C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300" y="3007492"/>
            <a:ext cx="2455557" cy="3650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BFE8AA-E108-C705-27B2-07828EF7C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4990" y="3001664"/>
            <a:ext cx="2472016" cy="3653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82E3B5-2C1F-BBFF-BA3E-A6B025B13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1151" y="2998876"/>
            <a:ext cx="2472016" cy="365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913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3AFEC-9215-A9F3-38F4-6CDB2FB1F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46D781-5117-F2DC-67BA-ED7CE1BD59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93280CC-2BD6-E23D-412D-17FA120B7C8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08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9939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F65CE-9926-7DD5-6A0B-59C88264D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97F54B03-7B96-B554-BDB2-240031A1F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883" y="382629"/>
            <a:ext cx="2350902" cy="33965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65B5AE6-D9A6-D4A2-E652-01481C5EE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81" y="3904596"/>
            <a:ext cx="5724880" cy="26204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4526803-C859-9A35-5D5C-AB49CC972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904596"/>
            <a:ext cx="5737663" cy="262044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D9B0E60-3589-B707-4BA3-783AC273D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Process separated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E55ED4-62D8-E62D-B1FC-BDF9707CB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1274538"/>
            <a:ext cx="5483994" cy="52505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A14E6E7-812C-5D61-315C-8134A0BD94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4073" y="382630"/>
            <a:ext cx="2379588" cy="3396506"/>
          </a:xfrm>
          <a:prstGeom prst="rect">
            <a:avLst/>
          </a:prstGeom>
        </p:spPr>
      </p:pic>
      <p:sp>
        <p:nvSpPr>
          <p:cNvPr id="19" name="Arrow: Down 18">
            <a:extLst>
              <a:ext uri="{FF2B5EF4-FFF2-40B4-BE49-F238E27FC236}">
                <a16:creationId xmlns:a16="http://schemas.microsoft.com/office/drawing/2014/main" id="{59297F60-9AFB-476F-5AF4-D2161BDDF18B}"/>
              </a:ext>
            </a:extLst>
          </p:cNvPr>
          <p:cNvSpPr/>
          <p:nvPr/>
        </p:nvSpPr>
        <p:spPr>
          <a:xfrm rot="206202">
            <a:off x="9736673" y="1494872"/>
            <a:ext cx="190603" cy="27077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A5DBD59-5A6E-0C3E-CA85-151C031F28A0}"/>
              </a:ext>
            </a:extLst>
          </p:cNvPr>
          <p:cNvSpPr/>
          <p:nvPr/>
        </p:nvSpPr>
        <p:spPr>
          <a:xfrm>
            <a:off x="9655683" y="842759"/>
            <a:ext cx="613574" cy="61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8A50A87-E68B-89D4-D4F9-0A37ECAA4618}"/>
              </a:ext>
            </a:extLst>
          </p:cNvPr>
          <p:cNvSpPr/>
          <p:nvPr/>
        </p:nvSpPr>
        <p:spPr>
          <a:xfrm>
            <a:off x="9352343" y="4258825"/>
            <a:ext cx="916913" cy="916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4DE465-34BC-C349-EE28-AEF9697F2957}"/>
              </a:ext>
            </a:extLst>
          </p:cNvPr>
          <p:cNvSpPr txBox="1"/>
          <p:nvPr/>
        </p:nvSpPr>
        <p:spPr>
          <a:xfrm>
            <a:off x="7889669" y="649942"/>
            <a:ext cx="150931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Improvement in low (1-T) by </a:t>
            </a:r>
            <a:r>
              <a:rPr lang="en-GB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removing </a:t>
            </a:r>
            <a:r>
              <a:rPr lang="en-IN" sz="1200" i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GB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pl-PL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/WW</a:t>
            </a:r>
            <a:r>
              <a:rPr lang="en-GB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endParaRPr lang="en-US" sz="1200" b="1" dirty="0">
              <a:solidFill>
                <a:srgbClr val="FF000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C6F462C-D529-D9D8-CF62-F6971BC53099}"/>
              </a:ext>
            </a:extLst>
          </p:cNvPr>
          <p:cNvSpPr/>
          <p:nvPr/>
        </p:nvSpPr>
        <p:spPr>
          <a:xfrm>
            <a:off x="262828" y="4326739"/>
            <a:ext cx="613574" cy="61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03AD08-F948-BD2D-DDA2-EB6A79F7E877}"/>
              </a:ext>
            </a:extLst>
          </p:cNvPr>
          <p:cNvSpPr txBox="1"/>
          <p:nvPr/>
        </p:nvSpPr>
        <p:spPr>
          <a:xfrm>
            <a:off x="0" y="3662196"/>
            <a:ext cx="1326904" cy="543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Desirable slope is from </a:t>
            </a:r>
            <a:r>
              <a:rPr lang="en-IN" sz="1050" i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GB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pl-PL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pl-PL" sz="1050" i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pl-PL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/Z</a:t>
            </a:r>
            <a:r>
              <a:rPr lang="pl-PL" sz="105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GB" sz="105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GB" sz="1050" b="1" baseline="30000" dirty="0">
              <a:solidFill>
                <a:srgbClr val="FF0000"/>
              </a:solidFill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766C71DF-75C8-B296-B264-90FEF1085496}"/>
              </a:ext>
            </a:extLst>
          </p:cNvPr>
          <p:cNvSpPr/>
          <p:nvPr/>
        </p:nvSpPr>
        <p:spPr>
          <a:xfrm rot="206202">
            <a:off x="550031" y="4056996"/>
            <a:ext cx="190603" cy="2241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13B11F91-45F7-2438-4CC1-992010861072}"/>
              </a:ext>
            </a:extLst>
          </p:cNvPr>
          <p:cNvSpPr/>
          <p:nvPr/>
        </p:nvSpPr>
        <p:spPr>
          <a:xfrm rot="206202">
            <a:off x="6529041" y="1494872"/>
            <a:ext cx="190603" cy="27077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5A61B72-C464-9732-95E3-DE3DCDDE63E4}"/>
              </a:ext>
            </a:extLst>
          </p:cNvPr>
          <p:cNvSpPr/>
          <p:nvPr/>
        </p:nvSpPr>
        <p:spPr>
          <a:xfrm>
            <a:off x="6448050" y="745442"/>
            <a:ext cx="710891" cy="7108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AB68658-52F5-DABC-7F79-2D67B52D501C}"/>
              </a:ext>
            </a:extLst>
          </p:cNvPr>
          <p:cNvSpPr/>
          <p:nvPr/>
        </p:nvSpPr>
        <p:spPr>
          <a:xfrm>
            <a:off x="6144711" y="4258825"/>
            <a:ext cx="916913" cy="916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6213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81191-209B-E58E-A9A1-8EA7F960B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08951B-C1FA-E9E9-CAA7-9D321D769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Process separated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0E205B-3104-638B-BAF1-D6C17967E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09" y="1409418"/>
            <a:ext cx="8821381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30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9928</TotalTime>
  <Words>4902</Words>
  <Application>Microsoft Office PowerPoint</Application>
  <PresentationFormat>Widescreen</PresentationFormat>
  <Paragraphs>954</Paragraphs>
  <Slides>100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7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Detector parameters</vt:lpstr>
      <vt:lpstr>CMS co-ordinate system</vt:lpstr>
      <vt:lpstr>CMS particle definitions</vt:lpstr>
      <vt:lpstr>QCD in lepton colliders</vt:lpstr>
      <vt:lpstr>Theoretical ‘e+e−→ hadron’</vt:lpstr>
      <vt:lpstr>Phenomenology ‘eē → hadron’</vt:lpstr>
      <vt:lpstr>Experimental ‘e+e−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  <vt:lpstr>PowerPoint Presentation</vt:lpstr>
      <vt:lpstr>LEP912 – Summary of plots</vt:lpstr>
      <vt:lpstr>Minutes of meeting</vt:lpstr>
      <vt:lpstr>PowerPoint Presentation</vt:lpstr>
      <vt:lpstr>LEP – Comparison with OPAL at 91.2 GeV and 161 GeV </vt:lpstr>
      <vt:lpstr>Minutes of meeting</vt:lpstr>
      <vt:lpstr>PowerPoint Presentation</vt:lpstr>
      <vt:lpstr>Minutes of meeting</vt:lpstr>
      <vt:lpstr>PowerPoint Presentation</vt:lpstr>
      <vt:lpstr>Splitting code</vt:lpstr>
      <vt:lpstr>FCCee – Physics list – First stage</vt:lpstr>
      <vt:lpstr>FCCee – Physics list – Second stage</vt:lpstr>
      <vt:lpstr>TESLA 500 GeV – Physics selection</vt:lpstr>
      <vt:lpstr>TESLA 500 GeV – Event selection</vt:lpstr>
      <vt:lpstr>TESLA 500 GeV – Extracting thrust in Automeris.io</vt:lpstr>
      <vt:lpstr>TESLA 500 GeV – Statistics summary</vt:lpstr>
      <vt:lpstr>TESLA 500 GeV – NCH and Thrust</vt:lpstr>
      <vt:lpstr>Minutes of meeting</vt:lpstr>
      <vt:lpstr>PowerPoint Presentation</vt:lpstr>
      <vt:lpstr>Splitting Code workflow</vt:lpstr>
      <vt:lpstr>TESLA 500 GeV – Statistics summary</vt:lpstr>
      <vt:lpstr>TESLA 500 GeV – NCH and Thrust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PowerPoint Presentation</vt:lpstr>
      <vt:lpstr>500 GeV – Statistics summary</vt:lpstr>
      <vt:lpstr>500 GeV – Statistics summary</vt:lpstr>
      <vt:lpstr>500 GeV – Impact of ISR/Top on (1-T) and NCH</vt:lpstr>
      <vt:lpstr>500 GeV – Impact of √s' cuts on (1-T) and NCH</vt:lpstr>
      <vt:lpstr>500 GeV – Some graphs with 2M events</vt:lpstr>
      <vt:lpstr>Minutes of meeting</vt:lpstr>
      <vt:lpstr>PowerPoint Presentation</vt:lpstr>
      <vt:lpstr>500 GeV – Statistics summary (removed Wτ)</vt:lpstr>
      <vt:lpstr>500 GeV – Impact of ISR/Top on (1-T) and NCH</vt:lpstr>
      <vt:lpstr>500 GeV – Separating processes</vt:lpstr>
      <vt:lpstr>PowerPoint Presentation</vt:lpstr>
      <vt:lpstr>500 GeV – Process separated plots</vt:lpstr>
      <vt:lpstr>500 GeV – Process separated plots</vt:lpstr>
      <vt:lpstr>Minutes of meeting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2051</cp:revision>
  <dcterms:created xsi:type="dcterms:W3CDTF">2024-11-21T11:19:07Z</dcterms:created>
  <dcterms:modified xsi:type="dcterms:W3CDTF">2025-05-09T12:35:40Z</dcterms:modified>
</cp:coreProperties>
</file>